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ce3a60fbc_2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g33ce3a60fbc_2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ce3a60fbc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33ce3a60fbc_2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ce3a60fbc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33ce3a60fbc_2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ce3a60fbc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33ce3a60fbc_2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ce3a60fbc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33ce3a60fbc_2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ce3a60fbc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</p:txBody>
      </p:sp>
      <p:sp>
        <p:nvSpPr>
          <p:cNvPr id="248" name="Google Shape;248;g33ce3a60fbc_2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ce3a60fbc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33ce3a60fbc_2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49b1abc9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</p:txBody>
      </p:sp>
      <p:sp>
        <p:nvSpPr>
          <p:cNvPr id="276" name="Google Shape;276;g3649b1abc99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40f2a1c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3640f2a1cf4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ce3a60fbc_2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g33ce3a60fbc_2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ce3a60fbc_2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33ce3a60fbc_2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8513f041d87683b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g78513f041d87683b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8513f041d87683b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78513f041d87683b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513f041d87683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78513f041d87683b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40f2a1cf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3640f2a1cf4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40f2a1cf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3640f2a1cf4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8513f041d87683b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/>
          </a:p>
        </p:txBody>
      </p:sp>
      <p:sp>
        <p:nvSpPr>
          <p:cNvPr id="156" name="Google Shape;156;g78513f041d87683b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ce3a60fbc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33ce3a60fbc_2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ce3a60fbc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33ce3a60fbc_2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4" name="Google Shape;54;p14"/>
          <p:cNvSpPr/>
          <p:nvPr/>
        </p:nvSpPr>
        <p:spPr>
          <a:xfrm>
            <a:off x="476250" y="4672005"/>
            <a:ext cx="922797" cy="205978"/>
          </a:xfrm>
          <a:custGeom>
            <a:rect b="b" l="l" r="r" t="t"/>
            <a:pathLst>
              <a:path extrusionOk="0" h="274637" w="1230395">
                <a:moveTo>
                  <a:pt x="171773" y="195771"/>
                </a:moveTo>
                <a:cubicBezTo>
                  <a:pt x="171773" y="238887"/>
                  <a:pt x="137512" y="270129"/>
                  <a:pt x="83090" y="270129"/>
                </a:cubicBezTo>
                <a:cubicBezTo>
                  <a:pt x="51533" y="269303"/>
                  <a:pt x="21629" y="255841"/>
                  <a:pt x="0" y="232791"/>
                </a:cubicBezTo>
                <a:lnTo>
                  <a:pt x="18201" y="212598"/>
                </a:lnTo>
                <a:cubicBezTo>
                  <a:pt x="35236" y="228854"/>
                  <a:pt x="55281" y="244666"/>
                  <a:pt x="82730" y="244666"/>
                </a:cubicBezTo>
                <a:cubicBezTo>
                  <a:pt x="113220" y="244666"/>
                  <a:pt x="146093" y="227521"/>
                  <a:pt x="146093" y="196723"/>
                </a:cubicBezTo>
                <a:cubicBezTo>
                  <a:pt x="146093" y="171196"/>
                  <a:pt x="125827" y="154496"/>
                  <a:pt x="83238" y="141351"/>
                </a:cubicBezTo>
                <a:cubicBezTo>
                  <a:pt x="34707" y="126492"/>
                  <a:pt x="10054" y="106293"/>
                  <a:pt x="10054" y="68358"/>
                </a:cubicBezTo>
                <a:cubicBezTo>
                  <a:pt x="10054" y="30810"/>
                  <a:pt x="41751" y="0"/>
                  <a:pt x="86914" y="0"/>
                </a:cubicBezTo>
                <a:cubicBezTo>
                  <a:pt x="120646" y="0"/>
                  <a:pt x="141750" y="14415"/>
                  <a:pt x="162292" y="32829"/>
                </a:cubicBezTo>
                <a:lnTo>
                  <a:pt x="144398" y="52743"/>
                </a:lnTo>
                <a:cubicBezTo>
                  <a:pt x="126388" y="36747"/>
                  <a:pt x="109226" y="25902"/>
                  <a:pt x="88165" y="25902"/>
                </a:cubicBezTo>
                <a:cubicBezTo>
                  <a:pt x="62039" y="25902"/>
                  <a:pt x="36253" y="42793"/>
                  <a:pt x="36253" y="67101"/>
                </a:cubicBezTo>
                <a:cubicBezTo>
                  <a:pt x="36253" y="89129"/>
                  <a:pt x="48882" y="103162"/>
                  <a:pt x="93462" y="116840"/>
                </a:cubicBezTo>
                <a:cubicBezTo>
                  <a:pt x="134292" y="129477"/>
                  <a:pt x="171773" y="148971"/>
                  <a:pt x="171773" y="195707"/>
                </a:cubicBezTo>
                <a:lnTo>
                  <a:pt x="171773" y="195771"/>
                </a:lnTo>
                <a:close/>
                <a:moveTo>
                  <a:pt x="391960" y="24822"/>
                </a:moveTo>
                <a:cubicBezTo>
                  <a:pt x="391960" y="36652"/>
                  <a:pt x="401523" y="46241"/>
                  <a:pt x="413315" y="46241"/>
                </a:cubicBezTo>
                <a:cubicBezTo>
                  <a:pt x="418979" y="46247"/>
                  <a:pt x="424415" y="43993"/>
                  <a:pt x="428422" y="39973"/>
                </a:cubicBezTo>
                <a:cubicBezTo>
                  <a:pt x="432429" y="35954"/>
                  <a:pt x="434677" y="30506"/>
                  <a:pt x="434677" y="24822"/>
                </a:cubicBezTo>
                <a:cubicBezTo>
                  <a:pt x="434677" y="12998"/>
                  <a:pt x="425114" y="3404"/>
                  <a:pt x="413315" y="3404"/>
                </a:cubicBezTo>
                <a:cubicBezTo>
                  <a:pt x="401523" y="3404"/>
                  <a:pt x="391960" y="12998"/>
                  <a:pt x="391960" y="24822"/>
                </a:cubicBezTo>
                <a:close/>
                <a:moveTo>
                  <a:pt x="487312" y="7842"/>
                </a:moveTo>
                <a:lnTo>
                  <a:pt x="513055" y="7842"/>
                </a:lnTo>
                <a:lnTo>
                  <a:pt x="513055" y="265938"/>
                </a:lnTo>
                <a:lnTo>
                  <a:pt x="487312" y="265938"/>
                </a:lnTo>
                <a:lnTo>
                  <a:pt x="487312" y="7842"/>
                </a:lnTo>
                <a:close/>
                <a:moveTo>
                  <a:pt x="598792" y="7842"/>
                </a:moveTo>
                <a:lnTo>
                  <a:pt x="573049" y="7842"/>
                </a:lnTo>
                <a:lnTo>
                  <a:pt x="573049" y="265938"/>
                </a:lnTo>
                <a:lnTo>
                  <a:pt x="598792" y="265938"/>
                </a:lnTo>
                <a:lnTo>
                  <a:pt x="598792" y="7842"/>
                </a:lnTo>
                <a:close/>
                <a:moveTo>
                  <a:pt x="658749" y="257302"/>
                </a:moveTo>
                <a:cubicBezTo>
                  <a:pt x="658749" y="257302"/>
                  <a:pt x="674599" y="270256"/>
                  <a:pt x="727399" y="270256"/>
                </a:cubicBezTo>
                <a:lnTo>
                  <a:pt x="727367" y="270192"/>
                </a:lnTo>
                <a:cubicBezTo>
                  <a:pt x="779488" y="270192"/>
                  <a:pt x="821792" y="232029"/>
                  <a:pt x="821792" y="179768"/>
                </a:cubicBezTo>
                <a:cubicBezTo>
                  <a:pt x="821792" y="127572"/>
                  <a:pt x="779520" y="89516"/>
                  <a:pt x="727399" y="89516"/>
                </a:cubicBezTo>
                <a:cubicBezTo>
                  <a:pt x="712610" y="89122"/>
                  <a:pt x="697935" y="92126"/>
                  <a:pt x="684492" y="98311"/>
                </a:cubicBezTo>
                <a:lnTo>
                  <a:pt x="684492" y="7842"/>
                </a:lnTo>
                <a:lnTo>
                  <a:pt x="658749" y="7842"/>
                </a:lnTo>
                <a:lnTo>
                  <a:pt x="658749" y="257302"/>
                </a:lnTo>
                <a:close/>
                <a:moveTo>
                  <a:pt x="851929" y="180022"/>
                </a:moveTo>
                <a:cubicBezTo>
                  <a:pt x="851929" y="232283"/>
                  <a:pt x="894163" y="274638"/>
                  <a:pt x="946271" y="274638"/>
                </a:cubicBezTo>
                <a:cubicBezTo>
                  <a:pt x="998379" y="274638"/>
                  <a:pt x="1040625" y="232283"/>
                  <a:pt x="1040632" y="180086"/>
                </a:cubicBezTo>
                <a:cubicBezTo>
                  <a:pt x="1040632" y="127826"/>
                  <a:pt x="998392" y="85471"/>
                  <a:pt x="946283" y="85471"/>
                </a:cubicBezTo>
                <a:cubicBezTo>
                  <a:pt x="894175" y="85471"/>
                  <a:pt x="851935" y="127826"/>
                  <a:pt x="851929" y="180022"/>
                </a:cubicBezTo>
                <a:close/>
                <a:moveTo>
                  <a:pt x="1196791" y="265938"/>
                </a:moveTo>
                <a:lnTo>
                  <a:pt x="1230395" y="265938"/>
                </a:lnTo>
                <a:lnTo>
                  <a:pt x="1156100" y="177228"/>
                </a:lnTo>
                <a:lnTo>
                  <a:pt x="1225385" y="94037"/>
                </a:lnTo>
                <a:lnTo>
                  <a:pt x="1191971" y="94037"/>
                </a:lnTo>
                <a:lnTo>
                  <a:pt x="1139349" y="157226"/>
                </a:lnTo>
                <a:lnTo>
                  <a:pt x="1086460" y="94037"/>
                </a:lnTo>
                <a:lnTo>
                  <a:pt x="1052855" y="94037"/>
                </a:lnTo>
                <a:lnTo>
                  <a:pt x="1122642" y="177355"/>
                </a:lnTo>
                <a:lnTo>
                  <a:pt x="1048861" y="265938"/>
                </a:lnTo>
                <a:lnTo>
                  <a:pt x="1082269" y="265938"/>
                </a:lnTo>
                <a:lnTo>
                  <a:pt x="1139381" y="197358"/>
                </a:lnTo>
                <a:lnTo>
                  <a:pt x="1196791" y="265938"/>
                </a:lnTo>
                <a:close/>
                <a:moveTo>
                  <a:pt x="946525" y="111023"/>
                </a:moveTo>
                <a:cubicBezTo>
                  <a:pt x="918737" y="111017"/>
                  <a:pt x="893680" y="127826"/>
                  <a:pt x="883044" y="153543"/>
                </a:cubicBezTo>
                <a:cubicBezTo>
                  <a:pt x="872407" y="179260"/>
                  <a:pt x="878281" y="208915"/>
                  <a:pt x="897934" y="228600"/>
                </a:cubicBezTo>
                <a:cubicBezTo>
                  <a:pt x="917581" y="248285"/>
                  <a:pt x="947134" y="254191"/>
                  <a:pt x="972814" y="243522"/>
                </a:cubicBezTo>
                <a:cubicBezTo>
                  <a:pt x="998487" y="232854"/>
                  <a:pt x="1015219" y="207772"/>
                  <a:pt x="1015219" y="179896"/>
                </a:cubicBezTo>
                <a:cubicBezTo>
                  <a:pt x="1015213" y="141859"/>
                  <a:pt x="984460" y="111030"/>
                  <a:pt x="946525" y="111023"/>
                </a:cubicBezTo>
                <a:close/>
                <a:moveTo>
                  <a:pt x="727532" y="115379"/>
                </a:moveTo>
                <a:cubicBezTo>
                  <a:pt x="712159" y="115595"/>
                  <a:pt x="697205" y="120453"/>
                  <a:pt x="684625" y="129286"/>
                </a:cubicBezTo>
                <a:lnTo>
                  <a:pt x="684625" y="235839"/>
                </a:lnTo>
                <a:cubicBezTo>
                  <a:pt x="697960" y="242316"/>
                  <a:pt x="712730" y="245301"/>
                  <a:pt x="727532" y="244411"/>
                </a:cubicBezTo>
                <a:cubicBezTo>
                  <a:pt x="765435" y="244411"/>
                  <a:pt x="796182" y="217868"/>
                  <a:pt x="796182" y="179896"/>
                </a:cubicBezTo>
                <a:cubicBezTo>
                  <a:pt x="796182" y="141922"/>
                  <a:pt x="765404" y="115367"/>
                  <a:pt x="727500" y="115367"/>
                </a:cubicBezTo>
                <a:lnTo>
                  <a:pt x="727532" y="115379"/>
                </a:lnTo>
                <a:close/>
                <a:moveTo>
                  <a:pt x="238341" y="175768"/>
                </a:moveTo>
                <a:lnTo>
                  <a:pt x="238246" y="175704"/>
                </a:lnTo>
                <a:lnTo>
                  <a:pt x="238341" y="175578"/>
                </a:lnTo>
                <a:lnTo>
                  <a:pt x="238341" y="175768"/>
                </a:lnTo>
                <a:close/>
                <a:moveTo>
                  <a:pt x="238341" y="265938"/>
                </a:moveTo>
                <a:lnTo>
                  <a:pt x="238341" y="175768"/>
                </a:lnTo>
                <a:lnTo>
                  <a:pt x="328295" y="266002"/>
                </a:lnTo>
                <a:lnTo>
                  <a:pt x="364700" y="266002"/>
                </a:lnTo>
                <a:lnTo>
                  <a:pt x="274650" y="175704"/>
                </a:lnTo>
                <a:lnTo>
                  <a:pt x="356171" y="93910"/>
                </a:lnTo>
                <a:lnTo>
                  <a:pt x="319767" y="93910"/>
                </a:lnTo>
                <a:lnTo>
                  <a:pt x="238341" y="175578"/>
                </a:lnTo>
                <a:lnTo>
                  <a:pt x="238341" y="7842"/>
                </a:lnTo>
                <a:lnTo>
                  <a:pt x="212598" y="7842"/>
                </a:lnTo>
                <a:lnTo>
                  <a:pt x="212598" y="265938"/>
                </a:lnTo>
                <a:lnTo>
                  <a:pt x="238341" y="265938"/>
                </a:lnTo>
                <a:close/>
                <a:moveTo>
                  <a:pt x="401403" y="266002"/>
                </a:moveTo>
                <a:lnTo>
                  <a:pt x="427145" y="266002"/>
                </a:lnTo>
                <a:lnTo>
                  <a:pt x="427145" y="93910"/>
                </a:lnTo>
                <a:lnTo>
                  <a:pt x="401403" y="93910"/>
                </a:lnTo>
                <a:lnTo>
                  <a:pt x="401403" y="2660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22">
          <p15:clr>
            <a:srgbClr val="FA7B17"/>
          </p15:clr>
        </p15:guide>
        <p15:guide id="2" pos="120">
          <p15:clr>
            <a:srgbClr val="FA7B17"/>
          </p15:clr>
        </p15:guide>
        <p15:guide id="3" orient="horz" pos="3073">
          <p15:clr>
            <a:srgbClr val="FA7B17"/>
          </p15:clr>
        </p15:guide>
        <p15:guide id="4" orient="horz" pos="2943">
          <p15:clr>
            <a:srgbClr val="FA7B17"/>
          </p15:clr>
        </p15:guide>
        <p15:guide id="5" pos="5640">
          <p15:clr>
            <a:srgbClr val="FA7B17"/>
          </p15:clr>
        </p15:guide>
        <p15:guide id="6" orient="horz" pos="2773">
          <p15:clr>
            <a:srgbClr val="FA7B17"/>
          </p15:clr>
        </p15:guide>
        <p15:guide id="7" pos="300">
          <p15:clr>
            <a:srgbClr val="FA7B17"/>
          </p15:clr>
        </p15:guide>
        <p15:guide id="8" orient="horz" pos="379">
          <p15:clr>
            <a:srgbClr val="FA7B17"/>
          </p15:clr>
        </p15:guide>
        <p15:guide id="9" orient="horz" pos="243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+ нумерованный список">
  <p:cSld name="TITLE_1_2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22">
          <p15:clr>
            <a:srgbClr val="FA7B17"/>
          </p15:clr>
        </p15:guide>
        <p15:guide id="2" orient="horz" pos="124">
          <p15:clr>
            <a:srgbClr val="FA7B17"/>
          </p15:clr>
        </p15:guide>
        <p15:guide id="3" orient="horz" pos="2405">
          <p15:clr>
            <a:srgbClr val="FA7B17"/>
          </p15:clr>
        </p15:guide>
        <p15:guide id="4" pos="5638">
          <p15:clr>
            <a:srgbClr val="FA7B17"/>
          </p15:clr>
        </p15:guide>
        <p15:guide id="5" orient="horz" pos="3090">
          <p15:clr>
            <a:srgbClr val="FA7B17"/>
          </p15:clr>
        </p15:guide>
        <p15:guide id="6" orient="horz" pos="2166">
          <p15:clr>
            <a:srgbClr val="FA7B17"/>
          </p15:clr>
        </p15:guide>
        <p15:guide id="7" pos="312">
          <p15:clr>
            <a:srgbClr val="FA7B17"/>
          </p15:clr>
        </p15:guide>
        <p15:guide id="8" orient="horz" pos="384">
          <p15:clr>
            <a:srgbClr val="FA7B17"/>
          </p15:clr>
        </p15:guide>
        <p15:guide id="9" pos="3104">
          <p15:clr>
            <a:srgbClr val="FA7B17"/>
          </p15:clr>
        </p15:guide>
        <p15:guide id="10" orient="horz" pos="1930">
          <p15:clr>
            <a:srgbClr val="FA7B17"/>
          </p15:clr>
        </p15:guide>
        <p15:guide id="11" orient="horz" pos="2685">
          <p15:clr>
            <a:srgbClr val="FA7B17"/>
          </p15:clr>
        </p15:guide>
        <p15:guide id="12" orient="horz" pos="169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22">
          <p15:clr>
            <a:srgbClr val="FA7B17"/>
          </p15:clr>
        </p15:guide>
        <p15:guide id="2" orient="horz" pos="124">
          <p15:clr>
            <a:srgbClr val="FA7B17"/>
          </p15:clr>
        </p15:guide>
        <p15:guide id="3" orient="horz" pos="1797">
          <p15:clr>
            <a:srgbClr val="FA7B17"/>
          </p15:clr>
        </p15:guide>
        <p15:guide id="4" pos="5638">
          <p15:clr>
            <a:srgbClr val="FA7B17"/>
          </p15:clr>
        </p15:guide>
        <p15:guide id="5" orient="horz" pos="3090">
          <p15:clr>
            <a:srgbClr val="FA7B17"/>
          </p15:clr>
        </p15:guide>
        <p15:guide id="6" orient="horz" pos="2064">
          <p15:clr>
            <a:srgbClr val="FA7B17"/>
          </p15:clr>
        </p15:guide>
        <p15:guide id="7" pos="312">
          <p15:clr>
            <a:srgbClr val="FA7B17"/>
          </p15:clr>
        </p15:guide>
        <p15:guide id="8" orient="horz" pos="384">
          <p15:clr>
            <a:srgbClr val="FA7B17"/>
          </p15:clr>
        </p15:guide>
        <p15:guide id="9" pos="292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 картинка вверху + текст (2 колонки)">
  <p:cSld name="TITLE_1_4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22">
          <p15:clr>
            <a:srgbClr val="FA7B17"/>
          </p15:clr>
        </p15:guide>
        <p15:guide id="2" orient="horz" pos="124">
          <p15:clr>
            <a:srgbClr val="FA7B17"/>
          </p15:clr>
        </p15:guide>
        <p15:guide id="3" orient="horz" pos="1797">
          <p15:clr>
            <a:srgbClr val="FA7B17"/>
          </p15:clr>
        </p15:guide>
        <p15:guide id="4" pos="5638">
          <p15:clr>
            <a:srgbClr val="FA7B17"/>
          </p15:clr>
        </p15:guide>
        <p15:guide id="5" orient="horz" pos="3090">
          <p15:clr>
            <a:srgbClr val="FA7B17"/>
          </p15:clr>
        </p15:guide>
        <p15:guide id="6" orient="horz" pos="2064">
          <p15:clr>
            <a:srgbClr val="FA7B17"/>
          </p15:clr>
        </p15:guide>
        <p15:guide id="7" pos="312">
          <p15:clr>
            <a:srgbClr val="FA7B17"/>
          </p15:clr>
        </p15:guide>
        <p15:guide id="8" orient="horz" pos="384">
          <p15:clr>
            <a:srgbClr val="FA7B17"/>
          </p15:clr>
        </p15:guide>
        <p15:guide id="9" pos="2920">
          <p15:clr>
            <a:srgbClr val="FA7B17"/>
          </p15:clr>
        </p15:guide>
        <p15:guide id="10" orient="horz" pos="596">
          <p15:clr>
            <a:srgbClr val="FA7B17"/>
          </p15:clr>
        </p15:guide>
        <p15:guide id="11" orient="horz" pos="216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 + нумерованный список 3к">
  <p:cSld name="TITLE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22">
          <p15:clr>
            <a:srgbClr val="FA7B17"/>
          </p15:clr>
        </p15:guide>
        <p15:guide id="2" orient="horz" pos="124">
          <p15:clr>
            <a:srgbClr val="FA7B17"/>
          </p15:clr>
        </p15:guide>
        <p15:guide id="3" orient="horz" pos="1685">
          <p15:clr>
            <a:srgbClr val="FA7B17"/>
          </p15:clr>
        </p15:guide>
        <p15:guide id="4" pos="5638">
          <p15:clr>
            <a:srgbClr val="FA7B17"/>
          </p15:clr>
        </p15:guide>
        <p15:guide id="5" orient="horz" pos="3090">
          <p15:clr>
            <a:srgbClr val="FA7B17"/>
          </p15:clr>
        </p15:guide>
        <p15:guide id="6" pos="312">
          <p15:clr>
            <a:srgbClr val="FA7B17"/>
          </p15:clr>
        </p15:guide>
        <p15:guide id="7" orient="horz" pos="384">
          <p15:clr>
            <a:srgbClr val="FA7B17"/>
          </p15:clr>
        </p15:guide>
        <p15:guide id="8" pos="3175">
          <p15:clr>
            <a:srgbClr val="FA7B17"/>
          </p15:clr>
        </p15:guide>
        <p15:guide id="9" pos="1740">
          <p15:clr>
            <a:srgbClr val="FA7B17"/>
          </p15:clr>
        </p15:guide>
        <p15:guide id="10" orient="horz" pos="87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9.png"/><Relationship Id="rId6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60000"/>
          </a:schemeClr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/>
          <p:nvPr/>
        </p:nvSpPr>
        <p:spPr>
          <a:xfrm>
            <a:off x="314487" y="183067"/>
            <a:ext cx="8763000" cy="2973396"/>
          </a:xfrm>
          <a:custGeom>
            <a:rect b="b" l="l" r="r" t="t"/>
            <a:pathLst>
              <a:path extrusionOk="0" h="5626100" w="11684000">
                <a:moveTo>
                  <a:pt x="190500" y="5626100"/>
                </a:moveTo>
                <a:lnTo>
                  <a:pt x="11493500" y="5626100"/>
                </a:lnTo>
                <a:cubicBezTo>
                  <a:pt x="11598719" y="5626100"/>
                  <a:pt x="11684000" y="5540807"/>
                  <a:pt x="11684000" y="5435600"/>
                </a:cubicBezTo>
                <a:lnTo>
                  <a:pt x="11684000" y="567004"/>
                </a:lnTo>
                <a:lnTo>
                  <a:pt x="11684000" y="190500"/>
                </a:lnTo>
                <a:cubicBezTo>
                  <a:pt x="11684000" y="85290"/>
                  <a:pt x="11598719" y="0"/>
                  <a:pt x="11493500" y="0"/>
                </a:cubicBezTo>
                <a:lnTo>
                  <a:pt x="6212586" y="0"/>
                </a:lnTo>
                <a:lnTo>
                  <a:pt x="190500" y="0"/>
                </a:lnTo>
                <a:cubicBezTo>
                  <a:pt x="85290" y="0"/>
                  <a:pt x="0" y="85289"/>
                  <a:pt x="0" y="190500"/>
                </a:cubicBezTo>
                <a:lnTo>
                  <a:pt x="0" y="5435600"/>
                </a:lnTo>
                <a:cubicBezTo>
                  <a:pt x="0" y="5540813"/>
                  <a:pt x="85290" y="5626100"/>
                  <a:pt x="190500" y="56261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9"/>
          <p:cNvSpPr txBox="1"/>
          <p:nvPr/>
        </p:nvSpPr>
        <p:spPr>
          <a:xfrm>
            <a:off x="409300" y="478875"/>
            <a:ext cx="5222100" cy="26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</a:rPr>
              <a:t>ПРОЕКТ ПО ВНЕДРЕНИЮ ПРОЦЕССНОГО ПОДХОДА К УРАВЛЕНИЮ </a:t>
            </a:r>
            <a:r>
              <a:rPr b="1" i="0" lang="ru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ru" sz="3000">
                <a:solidFill>
                  <a:schemeClr val="dk1"/>
                </a:solidFill>
              </a:rPr>
              <a:t>                         </a:t>
            </a:r>
            <a:r>
              <a:rPr b="1" i="0" lang="ru" sz="8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1" i="0" sz="8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9"/>
          <p:cNvSpPr txBox="1"/>
          <p:nvPr/>
        </p:nvSpPr>
        <p:spPr>
          <a:xfrm>
            <a:off x="1873702" y="4718354"/>
            <a:ext cx="7203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66" name="Google Shape;6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3627" y="1340580"/>
            <a:ext cx="2150839" cy="265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/>
        </p:nvSpPr>
        <p:spPr>
          <a:xfrm>
            <a:off x="766750" y="399475"/>
            <a:ext cx="7986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 СТРАТЕГИЯ РАБОТЫ С КЛЮЧЕВЫМИ СТЕКХОЛДЕРАМИ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6965" y="1994756"/>
            <a:ext cx="3270070" cy="224999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248675" y="998525"/>
            <a:ext cx="3605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FA84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Матрица стейкхолдеров  </a:t>
            </a:r>
            <a:endParaRPr sz="700"/>
          </a:p>
        </p:txBody>
      </p:sp>
      <p:sp>
        <p:nvSpPr>
          <p:cNvPr id="200" name="Google Shape;200;p28"/>
          <p:cNvSpPr/>
          <p:nvPr/>
        </p:nvSpPr>
        <p:spPr>
          <a:xfrm rot="10800000">
            <a:off x="7385951" y="2403756"/>
            <a:ext cx="241670" cy="247185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6346020" y="1679569"/>
            <a:ext cx="2544600" cy="622200"/>
          </a:xfrm>
          <a:prstGeom prst="roundRect">
            <a:avLst>
              <a:gd fmla="val 7423" name="adj"/>
            </a:avLst>
          </a:prstGeom>
          <a:solidFill>
            <a:srgbClr val="F2F2F2">
              <a:alpha val="15686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ВЫБОР </a:t>
            </a:r>
            <a:r>
              <a:rPr lang="ru" sz="1200"/>
              <a:t>СТРАТЕГИИ </a:t>
            </a:r>
            <a:endParaRPr sz="700"/>
          </a:p>
        </p:txBody>
      </p:sp>
      <p:sp>
        <p:nvSpPr>
          <p:cNvPr id="202" name="Google Shape;202;p28"/>
          <p:cNvSpPr/>
          <p:nvPr/>
        </p:nvSpPr>
        <p:spPr>
          <a:xfrm rot="10800000">
            <a:off x="1433407" y="3512566"/>
            <a:ext cx="241669" cy="247186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281942" y="3917164"/>
            <a:ext cx="2544600" cy="622200"/>
          </a:xfrm>
          <a:prstGeom prst="roundRect">
            <a:avLst>
              <a:gd fmla="val 7423" name="adj"/>
            </a:avLst>
          </a:prstGeom>
          <a:solidFill>
            <a:srgbClr val="F2F2F2">
              <a:alpha val="15686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ОПРЕДЕЛЕНИЕ</a:t>
            </a:r>
            <a:r>
              <a:rPr lang="ru" sz="1300"/>
              <a:t> </a:t>
            </a:r>
            <a:r>
              <a:rPr b="0" i="0" lang="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КЛ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ЮЧЕВЫХ СТЕЙКХОЛДЕРОВ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5" y="1257675"/>
            <a:ext cx="2989900" cy="21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200" y="2892325"/>
            <a:ext cx="3179175" cy="21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3854386" y="1281244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/>
        </p:nvSpPr>
        <p:spPr>
          <a:xfrm>
            <a:off x="186743" y="467857"/>
            <a:ext cx="8856158" cy="349733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МОНИТОРИНГ УДОВЛЕТВОРЕННОСТИ СТЕЙКХОЛДЕРОВ 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3128816" y="3639895"/>
            <a:ext cx="508661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Индикаторная панель показателей </a:t>
            </a:r>
            <a:endParaRPr sz="700"/>
          </a:p>
        </p:txBody>
      </p:sp>
      <p:pic>
        <p:nvPicPr>
          <p:cNvPr id="213" name="Google Shape;2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693" y="3907553"/>
            <a:ext cx="8249802" cy="2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1612" y="973974"/>
            <a:ext cx="3558882" cy="217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693" y="4165957"/>
            <a:ext cx="8297433" cy="11907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>
            <a:off x="247888" y="1032488"/>
            <a:ext cx="4523049" cy="622149"/>
          </a:xfrm>
          <a:prstGeom prst="roundRect">
            <a:avLst>
              <a:gd fmla="val 7423" name="adj"/>
            </a:avLst>
          </a:prstGeom>
          <a:solidFill>
            <a:srgbClr val="F2F2F2">
              <a:alpha val="15686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-13970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ПРОЦЕНТ ПОСТОЯННЫХ КЛИЕНТОВ 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i="0" lang="ru" sz="1200" u="none" cap="none" strike="noStrike">
                <a:solidFill>
                  <a:schemeClr val="dk1"/>
                </a:solidFill>
              </a:rPr>
              <a:t>увеличение базы лояльных клиентов</a:t>
            </a:r>
            <a:endParaRPr i="0" sz="1200" u="none" cap="none" strike="noStrike">
              <a:solidFill>
                <a:schemeClr val="dk1"/>
              </a:solidFill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247888" y="1757132"/>
            <a:ext cx="4523049" cy="622149"/>
          </a:xfrm>
          <a:prstGeom prst="roundRect">
            <a:avLst>
              <a:gd fmla="val 7423" name="adj"/>
            </a:avLst>
          </a:prstGeom>
          <a:solidFill>
            <a:srgbClr val="F2F2F2">
              <a:alpha val="15686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-17780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СРЕДНЕГО ЧЕКА → </a:t>
            </a:r>
            <a:r>
              <a:rPr b="0" i="0" lang="ru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ru" sz="1200" u="none" cap="none" strike="noStrike">
                <a:solidFill>
                  <a:schemeClr val="dk1"/>
                </a:solidFill>
              </a:rPr>
              <a:t>оценка экономического эффекта от реализации проекта</a:t>
            </a:r>
            <a:endParaRPr i="0" sz="1200" u="none" cap="none" strike="noStrike">
              <a:solidFill>
                <a:schemeClr val="dk1"/>
              </a:solidFill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247888" y="2462107"/>
            <a:ext cx="4523049" cy="622149"/>
          </a:xfrm>
          <a:prstGeom prst="roundRect">
            <a:avLst>
              <a:gd fmla="val 7423" name="adj"/>
            </a:avLst>
          </a:prstGeom>
          <a:solidFill>
            <a:srgbClr val="F2F2F2">
              <a:alpha val="15686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-13970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ПРОЦЕНТ УДОВЛЕТВОРЕННЫХ СОТРУДНИКОВ → </a:t>
            </a:r>
            <a:r>
              <a:rPr i="0" lang="ru" sz="1200" u="none" cap="none" strike="noStrike">
                <a:solidFill>
                  <a:schemeClr val="dk1"/>
                </a:solidFill>
              </a:rPr>
              <a:t>оценка эффективности профессиональной подготовки и кадровой политики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/>
        </p:nvSpPr>
        <p:spPr>
          <a:xfrm>
            <a:off x="193675" y="280025"/>
            <a:ext cx="46719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ПЛАН МЕРОПРИЯТИЙ ПО РАБОТЕ С РИСКАМИ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3864486" y="1800559"/>
            <a:ext cx="154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Матрица рисков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3207047" y="2622639"/>
            <a:ext cx="39151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Стратегия управления ключевыми рисками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0"/>
          <p:cNvSpPr/>
          <p:nvPr/>
        </p:nvSpPr>
        <p:spPr>
          <a:xfrm rot="5400000">
            <a:off x="1800804" y="2619881"/>
            <a:ext cx="241669" cy="247185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193685" y="1449231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275" y="393200"/>
            <a:ext cx="3010825" cy="16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75" y="2117575"/>
            <a:ext cx="8587424" cy="29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 rot="10800000">
            <a:off x="5340513" y="1800556"/>
            <a:ext cx="241669" cy="247185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688"/>
            <a:ext cx="9143999" cy="511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/>
        </p:nvSpPr>
        <p:spPr>
          <a:xfrm>
            <a:off x="60058" y="212719"/>
            <a:ext cx="3589660" cy="349732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СХЕМА ПРОЦЕССА «AS IS»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1087717" y="3678659"/>
            <a:ext cx="1534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1"/>
          <p:cNvSpPr/>
          <p:nvPr/>
        </p:nvSpPr>
        <p:spPr>
          <a:xfrm rot="5400000">
            <a:off x="2795007" y="3301452"/>
            <a:ext cx="241669" cy="247185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/>
          <p:cNvSpPr/>
          <p:nvPr/>
        </p:nvSpPr>
        <p:spPr>
          <a:xfrm rot="10800000">
            <a:off x="6479694" y="1821842"/>
            <a:ext cx="241669" cy="247185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5930977" y="1100400"/>
            <a:ext cx="1534200" cy="622200"/>
          </a:xfrm>
          <a:prstGeom prst="roundRect">
            <a:avLst>
              <a:gd fmla="val 7423" name="adj"/>
            </a:avLst>
          </a:prstGeom>
          <a:solidFill>
            <a:srgbClr val="F2F2F2">
              <a:alpha val="15686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-13970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ru" sz="1200"/>
              <a:t>ГИПОТЕЗА ПО УЛУЧШЕНИЮ ПРОЦЕССА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193673" y="4167919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5" y="699750"/>
            <a:ext cx="3864076" cy="22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725" y="2632175"/>
            <a:ext cx="4070274" cy="22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/>
          <p:nvPr/>
        </p:nvSpPr>
        <p:spPr>
          <a:xfrm>
            <a:off x="930763" y="3113950"/>
            <a:ext cx="1753800" cy="622200"/>
          </a:xfrm>
          <a:prstGeom prst="roundRect">
            <a:avLst>
              <a:gd fmla="val 7423" name="adj"/>
            </a:avLst>
          </a:prstGeom>
          <a:solidFill>
            <a:srgbClr val="F2F2F2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-13970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ru" sz="1200"/>
              <a:t>АНАЛИЗ ТЕКУЩЕГО СОСТОЯНИЯ ПРОЦЕССА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4850877" y="2168266"/>
            <a:ext cx="4445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СХЕМА ПРОЦЕССА «TO BI»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 rot="5400000">
            <a:off x="2551960" y="4439048"/>
            <a:ext cx="241669" cy="236199"/>
          </a:xfrm>
          <a:prstGeom prst="flowChartExtra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249675" y="361950"/>
            <a:ext cx="7847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ИМИТАЦИОННОЕ МОДЕЛИРОВАНИЕ И ФУНКЦИОНАЛЬНО- СТОИМОСТНОЙ АНАЛИЗ ПРОЦЕССА В </a:t>
            </a:r>
            <a:r>
              <a:rPr b="1" lang="ru" sz="2000">
                <a:solidFill>
                  <a:schemeClr val="dk1"/>
                </a:solidFill>
              </a:rPr>
              <a:t>B</a:t>
            </a:r>
            <a:r>
              <a:rPr b="1" lang="ru" sz="2000">
                <a:solidFill>
                  <a:schemeClr val="dk1"/>
                </a:solidFill>
              </a:rPr>
              <a:t>USINESS STUDIO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277998" y="2170069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278000" y="1111550"/>
            <a:ext cx="2781600" cy="9654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КРИТЕРИИ ОПТИМИЗАЦИИ: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ДЛИТЕЛЬНОСТЬ ПРОЦЕССА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ПРОПУСКНАЯ СПОСОБНОСТЬ ПРОЦЕССА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СТОИМОСТЬ ПРОЦЕССА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3464363" y="1100325"/>
            <a:ext cx="2236200" cy="9654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ТИП ИЗМЕНЕНИЙ</a:t>
            </a:r>
            <a:r>
              <a:rPr lang="ru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 РЕИНЖИНИРИНГ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 КАЙДЗЕН</a:t>
            </a:r>
            <a:endParaRPr sz="12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6105350" y="1100325"/>
            <a:ext cx="1909800" cy="9654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ВЫРАБОТКА ГИПОТЕЗ ПО ИЗМЕНЕНИЮ ПРОЦЕССА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376400" y="2793125"/>
            <a:ext cx="2025000" cy="9654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ТЕСТИРОВАНИЕ  ГИПОТИЗ НА ИМИТАЦИОННОЙ МОДЕЛИ</a:t>
            </a:r>
            <a:endParaRPr sz="12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7" name="Google Shape;257;p32"/>
          <p:cNvSpPr/>
          <p:nvPr/>
        </p:nvSpPr>
        <p:spPr>
          <a:xfrm>
            <a:off x="696563" y="4074450"/>
            <a:ext cx="1743300" cy="9654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АНАЛИЗ ПО РЕЗУЛЬТАТАМ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ИМ и ФСА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6012950" y="4074450"/>
            <a:ext cx="2292300" cy="9654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ВЫБОР ГИПОТЕЗЫ, МАКСИМАЛЬНО ВЛИЯЮЩЕЙ НА КРИТЕРИЙ ОПТИМИЗАЦИИ</a:t>
            </a:r>
            <a:endParaRPr sz="12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2889675" y="4074450"/>
            <a:ext cx="2699100" cy="9654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КРИТЕРИИ ОЦЕНКИ ГИПОТЕЗ</a:t>
            </a:r>
            <a:r>
              <a:rPr lang="ru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 ВЫРУЧКА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 ПРИБЫЛЬ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ИЗДЕРЖКИ</a:t>
            </a:r>
            <a:endParaRPr sz="12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0" name="Google Shape;260;p32"/>
          <p:cNvSpPr/>
          <p:nvPr/>
        </p:nvSpPr>
        <p:spPr>
          <a:xfrm rot="5400000">
            <a:off x="3151316" y="1513493"/>
            <a:ext cx="221354" cy="247185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 rot="5400000">
            <a:off x="5823892" y="1470655"/>
            <a:ext cx="221354" cy="247186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 rot="5400000">
            <a:off x="8110292" y="1470656"/>
            <a:ext cx="221354" cy="247185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 rot="5400000">
            <a:off x="5697835" y="4439048"/>
            <a:ext cx="241669" cy="236199"/>
          </a:xfrm>
          <a:prstGeom prst="flowChartExtra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 rot="5400000">
            <a:off x="347492" y="4433556"/>
            <a:ext cx="221354" cy="247186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675" y="2218125"/>
            <a:ext cx="5387800" cy="17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/>
        </p:nvSpPr>
        <p:spPr>
          <a:xfrm>
            <a:off x="125654" y="359690"/>
            <a:ext cx="6664095" cy="349732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КАЛЕНДАРНЫЙ ПЛАН ПРОЕКТА</a:t>
            </a:r>
            <a:r>
              <a:rPr b="1" i="0" lang="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6658023" y="277918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9725"/>
            <a:ext cx="8839199" cy="37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70"/>
            <a:ext cx="9144001" cy="511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/>
          <p:nvPr/>
        </p:nvSpPr>
        <p:spPr>
          <a:xfrm rot="10800000">
            <a:off x="3398310" y="2285248"/>
            <a:ext cx="241669" cy="236199"/>
          </a:xfrm>
          <a:prstGeom prst="flowChartExtra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5966" y="1062827"/>
            <a:ext cx="1816908" cy="164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146425" y="375875"/>
            <a:ext cx="87399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ТЕХНОЛОГИЯ МОНИТОРИНГА ОРГАНИЗАЦИОННЫХ ИЗМЕНЕНИЙ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50" y="2943250"/>
            <a:ext cx="8363424" cy="16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4503748" y="2146494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306725" y="1062825"/>
            <a:ext cx="6300600" cy="1076700"/>
          </a:xfrm>
          <a:prstGeom prst="roundRect">
            <a:avLst>
              <a:gd fmla="val 7423" name="adj"/>
            </a:avLst>
          </a:prstGeom>
          <a:solidFill>
            <a:srgbClr val="F2F2F2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НЕСООТВЕТСТВИЕ:</a:t>
            </a:r>
            <a:endParaRPr sz="12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КОФЕЙНЫЕ НАПИТКИ СТАЛИ МЕНЕЕ КРЕПКИМИ НА ВКУС, КОФЕМОЛКА ПЕРЕСТАЛА ВЫДАВАТЬ НЕОБХОДИМЫЙ ДЛЯ ВАРКИ КОФЕ СРЕДНИЙ ПОМОЛ 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/>
        </p:nvSpPr>
        <p:spPr>
          <a:xfrm>
            <a:off x="443424" y="345725"/>
            <a:ext cx="8382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ОЦЕНКА </a:t>
            </a:r>
            <a:r>
              <a:rPr b="1" lang="ru" sz="2000">
                <a:solidFill>
                  <a:schemeClr val="dk1"/>
                </a:solidFill>
              </a:rPr>
              <a:t>ЭКОНОМИЧЕСКОГО ЭФФЕКТА ОТ РЕАЛИЗАЦИИ ПРОЕКТА ОРГАНИЗАЦИОННЫХ ИЗМЕНЕНИЙ</a:t>
            </a:r>
            <a:endParaRPr sz="700"/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50" y="1746125"/>
            <a:ext cx="5186324" cy="12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66700"/>
            <a:ext cx="1836522" cy="18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/>
          <p:nvPr/>
        </p:nvSpPr>
        <p:spPr>
          <a:xfrm>
            <a:off x="4106600" y="4047946"/>
            <a:ext cx="4206600" cy="657600"/>
          </a:xfrm>
          <a:prstGeom prst="roundRect">
            <a:avLst>
              <a:gd fmla="val 7423" name="adj"/>
            </a:avLst>
          </a:prstGeom>
          <a:solidFill>
            <a:srgbClr val="F2F2F2">
              <a:alpha val="1686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Проект экономически привлекательный, может быть рекомендован к реализации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5"/>
          <p:cNvSpPr/>
          <p:nvPr/>
        </p:nvSpPr>
        <p:spPr>
          <a:xfrm rot="5400000">
            <a:off x="4144713" y="3704038"/>
            <a:ext cx="241669" cy="247186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4432710" y="3712142"/>
            <a:ext cx="417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Вывод  </a:t>
            </a:r>
            <a:endParaRPr sz="700"/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7975" y="1652850"/>
            <a:ext cx="2424000" cy="22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/>
          <p:nvPr/>
        </p:nvSpPr>
        <p:spPr>
          <a:xfrm>
            <a:off x="2969773" y="1808844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7" y="0"/>
            <a:ext cx="9134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ctrTitle"/>
          </p:nvPr>
        </p:nvSpPr>
        <p:spPr>
          <a:xfrm>
            <a:off x="852407" y="3352096"/>
            <a:ext cx="4519694" cy="1521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КОМАНДА ПРОЕКТА  ОРГАНИЗАЦИОННЫХ ИЗМЕНЕНИЙ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4931187" y="3970060"/>
            <a:ext cx="4179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39700" lvl="0" marL="1397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Куратор </a:t>
            </a:r>
            <a:r>
              <a:rPr lang="ru"/>
              <a:t>Анна Солодовникова</a:t>
            </a:r>
            <a:endParaRPr sz="700"/>
          </a:p>
          <a:p>
            <a:pPr indent="-139700" lvl="0" marL="1397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Бизнес-аналитик Александр Григорьев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036" y="373380"/>
            <a:ext cx="4897928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/>
        </p:nvSpPr>
        <p:spPr>
          <a:xfrm>
            <a:off x="1696581" y="3875997"/>
            <a:ext cx="2956035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7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/>
          <p:nvPr/>
        </p:nvSpPr>
        <p:spPr>
          <a:xfrm>
            <a:off x="314486" y="163536"/>
            <a:ext cx="8763000" cy="3222843"/>
          </a:xfrm>
          <a:custGeom>
            <a:rect b="b" l="l" r="r" t="t"/>
            <a:pathLst>
              <a:path extrusionOk="0" h="5626100" w="11684000">
                <a:moveTo>
                  <a:pt x="190500" y="5626100"/>
                </a:moveTo>
                <a:lnTo>
                  <a:pt x="11493500" y="5626100"/>
                </a:lnTo>
                <a:cubicBezTo>
                  <a:pt x="11598719" y="5626100"/>
                  <a:pt x="11684000" y="5540807"/>
                  <a:pt x="11684000" y="5435600"/>
                </a:cubicBezTo>
                <a:lnTo>
                  <a:pt x="11684000" y="567004"/>
                </a:lnTo>
                <a:lnTo>
                  <a:pt x="11684000" y="190500"/>
                </a:lnTo>
                <a:cubicBezTo>
                  <a:pt x="11684000" y="85290"/>
                  <a:pt x="11598719" y="0"/>
                  <a:pt x="11493500" y="0"/>
                </a:cubicBezTo>
                <a:lnTo>
                  <a:pt x="6212586" y="0"/>
                </a:lnTo>
                <a:lnTo>
                  <a:pt x="190500" y="0"/>
                </a:lnTo>
                <a:cubicBezTo>
                  <a:pt x="85290" y="0"/>
                  <a:pt x="0" y="85289"/>
                  <a:pt x="0" y="190500"/>
                </a:cubicBezTo>
                <a:lnTo>
                  <a:pt x="0" y="5435600"/>
                </a:lnTo>
                <a:cubicBezTo>
                  <a:pt x="0" y="5540813"/>
                  <a:pt x="85290" y="5626100"/>
                  <a:pt x="190500" y="56261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409302" y="478875"/>
            <a:ext cx="4656900" cy="3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</a:rPr>
              <a:t>ВНЕДРЕНИЕ ПРОЦЕССНОГО ПОДХОДА К УПРАВЛЕНИЮ </a:t>
            </a:r>
            <a:r>
              <a:rPr b="1" i="0" lang="ru" sz="8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1" i="0" sz="8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1092630" y="3632758"/>
            <a:ext cx="7736883" cy="12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EE0D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ru" sz="4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ВНИМАНИЕ!  </a:t>
            </a:r>
            <a:endParaRPr b="1" i="0" sz="4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EE0DE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1" i="0" sz="4000" u="none" cap="none" strike="noStrike">
              <a:solidFill>
                <a:srgbClr val="FEE0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1168" y="478875"/>
            <a:ext cx="3471388" cy="2658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/>
          <p:nvPr/>
        </p:nvSpPr>
        <p:spPr>
          <a:xfrm>
            <a:off x="193675" y="1150125"/>
            <a:ext cx="20316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КЛЮЧЕВЫЕ ПРОБЛЕМЫ </a:t>
            </a:r>
            <a:endParaRPr sz="600"/>
          </a:p>
        </p:txBody>
      </p:sp>
      <p:sp>
        <p:nvSpPr>
          <p:cNvPr id="72" name="Google Shape;72;p20"/>
          <p:cNvSpPr/>
          <p:nvPr/>
        </p:nvSpPr>
        <p:spPr>
          <a:xfrm>
            <a:off x="184975" y="1986625"/>
            <a:ext cx="20316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СТРАТЕГИЧЕСКАЯ КАРТА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0"/>
          <p:cNvSpPr/>
          <p:nvPr/>
        </p:nvSpPr>
        <p:spPr>
          <a:xfrm>
            <a:off x="193675" y="528263"/>
            <a:ext cx="529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3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74" name="Google Shape;74;p20"/>
          <p:cNvSpPr/>
          <p:nvPr/>
        </p:nvSpPr>
        <p:spPr>
          <a:xfrm>
            <a:off x="2361775" y="1986625"/>
            <a:ext cx="20316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ЭКОНОМИЧЕСКОЕ ОБОСНОВАНИЕ</a:t>
            </a:r>
            <a:r>
              <a:rPr lang="ru" sz="1100">
                <a:solidFill>
                  <a:schemeClr val="dk1"/>
                </a:solidFill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0"/>
          <p:cNvSpPr/>
          <p:nvPr/>
        </p:nvSpPr>
        <p:spPr>
          <a:xfrm>
            <a:off x="2361775" y="2805725"/>
            <a:ext cx="20316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КЛЮЧЕВЫЕ СТЕЙКХОЛДЕРЫ И УПРАВЛЕНИЕ РИСКАМИ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0"/>
          <p:cNvSpPr/>
          <p:nvPr/>
        </p:nvSpPr>
        <p:spPr>
          <a:xfrm>
            <a:off x="4527175" y="2805725"/>
            <a:ext cx="18762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/>
              <a:t>УЛУЧШЕНИЕ ПРОЦЕССА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20"/>
          <p:cNvCxnSpPr>
            <a:stCxn id="71" idx="2"/>
            <a:endCxn id="72" idx="0"/>
          </p:cNvCxnSpPr>
          <p:nvPr/>
        </p:nvCxnSpPr>
        <p:spPr>
          <a:xfrm flipH="1">
            <a:off x="1200775" y="1811925"/>
            <a:ext cx="8700" cy="1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20"/>
          <p:cNvCxnSpPr>
            <a:stCxn id="72" idx="3"/>
            <a:endCxn id="74" idx="1"/>
          </p:cNvCxnSpPr>
          <p:nvPr/>
        </p:nvCxnSpPr>
        <p:spPr>
          <a:xfrm>
            <a:off x="2216575" y="2317525"/>
            <a:ext cx="14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20"/>
          <p:cNvCxnSpPr>
            <a:stCxn id="74" idx="2"/>
            <a:endCxn id="75" idx="0"/>
          </p:cNvCxnSpPr>
          <p:nvPr/>
        </p:nvCxnSpPr>
        <p:spPr>
          <a:xfrm>
            <a:off x="3377575" y="2648425"/>
            <a:ext cx="0" cy="1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20"/>
          <p:cNvCxnSpPr>
            <a:stCxn id="75" idx="3"/>
            <a:endCxn id="76" idx="1"/>
          </p:cNvCxnSpPr>
          <p:nvPr/>
        </p:nvCxnSpPr>
        <p:spPr>
          <a:xfrm>
            <a:off x="4393375" y="3136625"/>
            <a:ext cx="13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20"/>
          <p:cNvCxnSpPr>
            <a:stCxn id="76" idx="2"/>
            <a:endCxn id="82" idx="0"/>
          </p:cNvCxnSpPr>
          <p:nvPr/>
        </p:nvCxnSpPr>
        <p:spPr>
          <a:xfrm>
            <a:off x="5465275" y="3467525"/>
            <a:ext cx="0" cy="1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20"/>
          <p:cNvSpPr/>
          <p:nvPr/>
        </p:nvSpPr>
        <p:spPr>
          <a:xfrm>
            <a:off x="4527163" y="3608850"/>
            <a:ext cx="18762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ТЕХНОЛОГИЯ МОНИТОРИНГА ИЗМЕНЕНИЙ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0"/>
          <p:cNvSpPr/>
          <p:nvPr/>
        </p:nvSpPr>
        <p:spPr>
          <a:xfrm>
            <a:off x="723475" y="528275"/>
            <a:ext cx="529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4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84" name="Google Shape;84;p20"/>
          <p:cNvSpPr/>
          <p:nvPr/>
        </p:nvSpPr>
        <p:spPr>
          <a:xfrm>
            <a:off x="1253275" y="528275"/>
            <a:ext cx="529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5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85" name="Google Shape;85;p20"/>
          <p:cNvSpPr/>
          <p:nvPr/>
        </p:nvSpPr>
        <p:spPr>
          <a:xfrm>
            <a:off x="1041100" y="2700725"/>
            <a:ext cx="529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6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86" name="Google Shape;86;p20"/>
          <p:cNvSpPr/>
          <p:nvPr/>
        </p:nvSpPr>
        <p:spPr>
          <a:xfrm>
            <a:off x="1570900" y="2709725"/>
            <a:ext cx="529800" cy="500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7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87" name="Google Shape;87;p20"/>
          <p:cNvSpPr/>
          <p:nvPr/>
        </p:nvSpPr>
        <p:spPr>
          <a:xfrm>
            <a:off x="2379350" y="1329225"/>
            <a:ext cx="574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8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88" name="Google Shape;88;p20"/>
          <p:cNvSpPr/>
          <p:nvPr/>
        </p:nvSpPr>
        <p:spPr>
          <a:xfrm>
            <a:off x="2954150" y="1329225"/>
            <a:ext cx="574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9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89" name="Google Shape;89;p20"/>
          <p:cNvSpPr/>
          <p:nvPr/>
        </p:nvSpPr>
        <p:spPr>
          <a:xfrm>
            <a:off x="2758925" y="3553950"/>
            <a:ext cx="529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highlight>
                  <a:srgbClr val="93C47D"/>
                </a:highlight>
              </a:rPr>
              <a:t>10</a:t>
            </a:r>
            <a:endParaRPr sz="1300">
              <a:highlight>
                <a:srgbClr val="93C47D"/>
              </a:highlight>
            </a:endParaRPr>
          </a:p>
        </p:txBody>
      </p:sp>
      <p:sp>
        <p:nvSpPr>
          <p:cNvPr id="90" name="Google Shape;90;p20"/>
          <p:cNvSpPr/>
          <p:nvPr/>
        </p:nvSpPr>
        <p:spPr>
          <a:xfrm>
            <a:off x="3288725" y="3553950"/>
            <a:ext cx="529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highlight>
                  <a:srgbClr val="93C47D"/>
                </a:highlight>
              </a:rPr>
              <a:t>11</a:t>
            </a:r>
            <a:endParaRPr sz="1300">
              <a:highlight>
                <a:srgbClr val="93C47D"/>
              </a:highlight>
            </a:endParaRPr>
          </a:p>
        </p:txBody>
      </p:sp>
      <p:sp>
        <p:nvSpPr>
          <p:cNvPr id="91" name="Google Shape;91;p20"/>
          <p:cNvSpPr/>
          <p:nvPr/>
        </p:nvSpPr>
        <p:spPr>
          <a:xfrm>
            <a:off x="3818525" y="3553950"/>
            <a:ext cx="574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12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92" name="Google Shape;92;p20"/>
          <p:cNvSpPr/>
          <p:nvPr/>
        </p:nvSpPr>
        <p:spPr>
          <a:xfrm>
            <a:off x="4538575" y="2233925"/>
            <a:ext cx="574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13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93" name="Google Shape;93;p20"/>
          <p:cNvSpPr/>
          <p:nvPr/>
        </p:nvSpPr>
        <p:spPr>
          <a:xfrm>
            <a:off x="5720275" y="4342275"/>
            <a:ext cx="574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16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94" name="Google Shape;94;p20"/>
          <p:cNvSpPr/>
          <p:nvPr/>
        </p:nvSpPr>
        <p:spPr>
          <a:xfrm>
            <a:off x="6579088" y="3608850"/>
            <a:ext cx="18762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ОЦЕНКА ЭКОНОМИЧЕСКОГО ЭФФЕКТА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20"/>
          <p:cNvCxnSpPr>
            <a:stCxn id="82" idx="3"/>
            <a:endCxn id="94" idx="1"/>
          </p:cNvCxnSpPr>
          <p:nvPr/>
        </p:nvCxnSpPr>
        <p:spPr>
          <a:xfrm>
            <a:off x="6403363" y="3939750"/>
            <a:ext cx="1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20"/>
          <p:cNvSpPr/>
          <p:nvPr/>
        </p:nvSpPr>
        <p:spPr>
          <a:xfrm>
            <a:off x="6629550" y="3016775"/>
            <a:ext cx="574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17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6579088" y="4388500"/>
            <a:ext cx="18762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КОМАНДА ПРОЕКТА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/>
          <p:cNvSpPr/>
          <p:nvPr/>
        </p:nvSpPr>
        <p:spPr>
          <a:xfrm>
            <a:off x="8510400" y="4460350"/>
            <a:ext cx="574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18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230448" y="4342269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875" y="803900"/>
            <a:ext cx="3631125" cy="13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5720275" y="2233925"/>
            <a:ext cx="574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15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5113375" y="2233925"/>
            <a:ext cx="574800" cy="518100"/>
          </a:xfrm>
          <a:prstGeom prst="ellipse">
            <a:avLst/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93C47D"/>
                </a:highlight>
              </a:rPr>
              <a:t>14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046800" y="388775"/>
            <a:ext cx="3735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ВНЕДРЕНИЕ ПРОЦЕССНОГО ПОДХОДА К УПРАВЛЕНИЮ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154225" y="517250"/>
            <a:ext cx="75333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СЕССИЯ ПО ПРОЕКТИРОВАНИЮ ПРОБЛЕМНОГО ПОЛЯ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25" y="3275825"/>
            <a:ext cx="2292300" cy="7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125" y="1118575"/>
            <a:ext cx="2671375" cy="36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675" y="2386050"/>
            <a:ext cx="5737451" cy="7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1688" y="3275825"/>
            <a:ext cx="3328251" cy="15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 rot="5400000">
            <a:off x="1545946" y="1565548"/>
            <a:ext cx="241670" cy="247185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lt1"/>
                </a:solidFill>
              </a:rPr>
              <a:t> 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 rot="5400000">
            <a:off x="3709559" y="1565548"/>
            <a:ext cx="241670" cy="247185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lt1"/>
                </a:solidFill>
              </a:rPr>
              <a:t>  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154223" y="4099269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193675" y="1358250"/>
            <a:ext cx="12825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-13335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ru" sz="1100">
                <a:solidFill>
                  <a:schemeClr val="dk1"/>
                </a:solidFill>
              </a:rPr>
              <a:t>РОЛИ УЧАСТНИКОВ </a:t>
            </a:r>
            <a:endParaRPr sz="600"/>
          </a:p>
        </p:txBody>
      </p:sp>
      <p:sp>
        <p:nvSpPr>
          <p:cNvPr id="117" name="Google Shape;117;p21"/>
          <p:cNvSpPr/>
          <p:nvPr/>
        </p:nvSpPr>
        <p:spPr>
          <a:xfrm>
            <a:off x="2339825" y="1358250"/>
            <a:ext cx="12825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-13335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ru" sz="1100">
                <a:solidFill>
                  <a:schemeClr val="dk1"/>
                </a:solidFill>
              </a:rPr>
              <a:t>ВОПРОСЫ К СЕССИИ</a:t>
            </a:r>
            <a:endParaRPr sz="600"/>
          </a:p>
        </p:txBody>
      </p:sp>
      <p:sp>
        <p:nvSpPr>
          <p:cNvPr id="118" name="Google Shape;118;p21"/>
          <p:cNvSpPr/>
          <p:nvPr/>
        </p:nvSpPr>
        <p:spPr>
          <a:xfrm>
            <a:off x="4485975" y="1358238"/>
            <a:ext cx="12825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-13335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ru" sz="1100">
                <a:solidFill>
                  <a:schemeClr val="dk1"/>
                </a:solidFill>
              </a:rPr>
              <a:t>СЦЕНАРИЙ СЕССИИ</a:t>
            </a:r>
            <a:endParaRPr sz="600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01" y="0"/>
            <a:ext cx="91076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407375" y="517250"/>
            <a:ext cx="5272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ОПРЕДЕЛЕНИЕ</a:t>
            </a:r>
            <a:r>
              <a:rPr b="1" i="0" lang="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КЛЮЧЕВЫХ ПРОБЛЕМ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975" y="1369475"/>
            <a:ext cx="4619224" cy="30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407363" y="958856"/>
            <a:ext cx="4991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FA84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Проблемное поле </a:t>
            </a:r>
            <a:endParaRPr sz="700"/>
          </a:p>
        </p:txBody>
      </p:sp>
      <p:sp>
        <p:nvSpPr>
          <p:cNvPr id="127" name="Google Shape;127;p22"/>
          <p:cNvSpPr txBox="1"/>
          <p:nvPr/>
        </p:nvSpPr>
        <p:spPr>
          <a:xfrm>
            <a:off x="5806925" y="2209350"/>
            <a:ext cx="2671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FA8480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Ключевые проблемы </a:t>
            </a:r>
            <a:endParaRPr sz="700"/>
          </a:p>
        </p:txBody>
      </p:sp>
      <p:sp>
        <p:nvSpPr>
          <p:cNvPr id="128" name="Google Shape;128;p22"/>
          <p:cNvSpPr/>
          <p:nvPr/>
        </p:nvSpPr>
        <p:spPr>
          <a:xfrm rot="-10800000">
            <a:off x="6943321" y="1857623"/>
            <a:ext cx="241670" cy="247185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5806925" y="2484925"/>
            <a:ext cx="26718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098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-13335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ru" sz="1100">
                <a:solidFill>
                  <a:schemeClr val="dk1"/>
                </a:solidFill>
              </a:rPr>
              <a:t>ОТСУТСТВИЕ РЕГЛАМЕНТА ПРОЦЕССА “ПРОДАЖИ”</a:t>
            </a:r>
            <a:r>
              <a:rPr b="0" i="0" lang="r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600"/>
          </a:p>
        </p:txBody>
      </p:sp>
      <p:sp>
        <p:nvSpPr>
          <p:cNvPr id="130" name="Google Shape;130;p22"/>
          <p:cNvSpPr/>
          <p:nvPr/>
        </p:nvSpPr>
        <p:spPr>
          <a:xfrm>
            <a:off x="5806925" y="3323725"/>
            <a:ext cx="2671800" cy="6618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-13335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ru" sz="1100">
                <a:solidFill>
                  <a:schemeClr val="dk1"/>
                </a:solidFill>
              </a:rPr>
              <a:t>ОТСУТСТВИЕ МОТИВАЦИИ ПЕРСОНАЛА НА ДОСТИЖЕНИЕ ЦЕЛЕЙ БИЗНЕСА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5890123" y="405418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" y="0"/>
            <a:ext cx="91366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193675" y="280025"/>
            <a:ext cx="5129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АНАЛИЗ КЛЮЧЕВОЙ ПРОБЛЕМЫ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ПРИ ПОМОЩИ ДИАГРАММЫ ИСИКАВЫ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07363" y="958856"/>
            <a:ext cx="4991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FA84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"/>
          </a:p>
        </p:txBody>
      </p:sp>
      <p:sp>
        <p:nvSpPr>
          <p:cNvPr id="139" name="Google Shape;139;p23"/>
          <p:cNvSpPr/>
          <p:nvPr/>
        </p:nvSpPr>
        <p:spPr>
          <a:xfrm rot="5270086">
            <a:off x="5950070" y="2953532"/>
            <a:ext cx="241670" cy="247185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5831325" y="3225675"/>
            <a:ext cx="2999100" cy="16797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ПРИЧИНЫ КЛЮЧЕВОЙ ПРОБЛЕМЫ С </a:t>
            </a:r>
            <a:r>
              <a:rPr lang="ru" sz="1100">
                <a:solidFill>
                  <a:schemeClr val="dk1"/>
                </a:solidFill>
              </a:rPr>
              <a:t>ПРИОРИТЕТОМ НА УСТРАНЕНИЕ</a:t>
            </a:r>
            <a:r>
              <a:rPr lang="ru" sz="1100"/>
              <a:t>: 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НЕВНИМАНИЕ СОБСТВЕННИКА К СТАНДАРТИЗАЦИИ ПРОЦЕССОВ 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ОТСУТСТВИЕ ЭФФЕКТИВНОЙ СИСТЕМЫ МОТИВАЦИИ ПЕРСОНАЛА </a:t>
            </a:r>
            <a:endParaRPr sz="1100"/>
          </a:p>
        </p:txBody>
      </p:sp>
      <p:sp>
        <p:nvSpPr>
          <p:cNvPr id="141" name="Google Shape;141;p23"/>
          <p:cNvSpPr txBox="1"/>
          <p:nvPr/>
        </p:nvSpPr>
        <p:spPr>
          <a:xfrm>
            <a:off x="6198983" y="2971552"/>
            <a:ext cx="1953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 Вывод</a:t>
            </a:r>
            <a:endParaRPr sz="7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00" y="1069800"/>
            <a:ext cx="5094675" cy="37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375" y="280025"/>
            <a:ext cx="3771950" cy="25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3535324" y="224175"/>
            <a:ext cx="70656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СТРАТЕГИЧЕСКАЯ КАРТА КОМПАНИИ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4"/>
          <p:cNvSpPr/>
          <p:nvPr/>
        </p:nvSpPr>
        <p:spPr>
          <a:xfrm rot="5400000">
            <a:off x="5705888" y="860463"/>
            <a:ext cx="241669" cy="247186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5703125" y="1245425"/>
            <a:ext cx="2730000" cy="3162900"/>
          </a:xfrm>
          <a:prstGeom prst="roundRect">
            <a:avLst>
              <a:gd fmla="val 7423" name="adj"/>
            </a:avLst>
          </a:prstGeom>
          <a:solidFill>
            <a:srgbClr val="F2F2F2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200"/>
              <a:t>СТРАТЕГИЧЕСКИЕ ИНИЦИАТИВЫ С </a:t>
            </a:r>
            <a:r>
              <a:rPr lang="ru" sz="1200"/>
              <a:t>НАИБОЛЬШИМ ВЛИЯНИЕМ НА СТРАТЕГИЧЕСКИЕ ЦЕЛИ И ПРИОРИТЕТОМ ВЫПОЛНЕНИЯ: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- СТАНДАРТИЗАЦИЯ ПРОЦЕССОВ;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- ВНЕДРЕНИЕ ЭФФЕКТИВНОЙ СИСТЕМЫ МОТИВАЦИИ ПЕРСОНАЛА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- ВНЕДРЕНИЕ ПРОГРАММЫ ЛОЯЛЬНОСТИ КЛИЕНТОВ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383773" y="196068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75" y="719275"/>
            <a:ext cx="4905225" cy="429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5950325" y="79938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Вывод  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457276" y="781237"/>
            <a:ext cx="29973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ЦЕЛИ ПРОЕКТА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879224" y="2586511"/>
            <a:ext cx="2300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ru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Повышение качества обслуживания клиентов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5258183" y="781262"/>
            <a:ext cx="2306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ЦЕЛИ БИЗНЕСА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5416777" y="2812086"/>
            <a:ext cx="23004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i="0" lang="ru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Повышение качества обслуживания клиентов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/>
          <p:nvPr/>
        </p:nvSpPr>
        <p:spPr>
          <a:xfrm rot="10800000">
            <a:off x="1635035" y="2313173"/>
            <a:ext cx="241669" cy="236199"/>
          </a:xfrm>
          <a:prstGeom prst="flowChartExtra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5"/>
          <p:cNvSpPr/>
          <p:nvPr/>
        </p:nvSpPr>
        <p:spPr>
          <a:xfrm rot="10800000">
            <a:off x="6171113" y="3236814"/>
            <a:ext cx="240494" cy="245706"/>
          </a:xfrm>
          <a:prstGeom prst="flowChartExtra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6775" y="1186565"/>
            <a:ext cx="1749171" cy="164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290" y="3048377"/>
            <a:ext cx="1816908" cy="164365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/>
          <p:nvPr/>
        </p:nvSpPr>
        <p:spPr>
          <a:xfrm>
            <a:off x="294256" y="1186578"/>
            <a:ext cx="3861000" cy="1071000"/>
          </a:xfrm>
          <a:prstGeom prst="roundRect">
            <a:avLst>
              <a:gd fmla="val 7423" name="adj"/>
            </a:avLst>
          </a:prstGeom>
          <a:solidFill>
            <a:srgbClr val="F2F2F2">
              <a:alpha val="1686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</a:t>
            </a:r>
            <a:r>
              <a:rPr lang="ru" sz="1200">
                <a:solidFill>
                  <a:schemeClr val="dk1"/>
                </a:solidFill>
              </a:rPr>
              <a:t>ТАНДАРТИЗАЦИЯ БИЗНЕС-ПРОЦЕССОВ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ВНЕДРЕНИЕ ЭФФЕКТИВНОЙ  СИСТЕМЫ</a:t>
            </a:r>
            <a:r>
              <a:rPr lang="ru" sz="1200">
                <a:solidFill>
                  <a:schemeClr val="dk1"/>
                </a:solidFill>
              </a:rPr>
              <a:t> МОТИВАЦИИ</a:t>
            </a: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ПЕРСОНАЛА</a:t>
            </a:r>
            <a:r>
              <a:rPr lang="ru" sz="1200">
                <a:solidFill>
                  <a:schemeClr val="dk1"/>
                </a:solidFill>
              </a:rPr>
              <a:t> НА ДОСТИЖЕНИЕ ЦЕЛЕЙ БИЗНЕСА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4155397" y="3567041"/>
            <a:ext cx="4206600" cy="1125000"/>
          </a:xfrm>
          <a:prstGeom prst="roundRect">
            <a:avLst>
              <a:gd fmla="val 7423" name="adj"/>
            </a:avLst>
          </a:prstGeom>
          <a:solidFill>
            <a:srgbClr val="F2F2F2">
              <a:alpha val="1686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ЭКОНОМИЧЕСКИЙ ЭФФЕКТ – РОСТ ПРИБЫЛИ КОФЕЙНИ ЗА СЧЕТ УВЕЛИЧЕНИЯ БАЗЫ ЛОЯЛЬНЫХ КЛИЕНТОВ И ПОВЫШЕНИЯ РАЗМЕРА СРЕДНЕГО ЧЕКА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544100" y="375875"/>
            <a:ext cx="67044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132500" y="126125"/>
            <a:ext cx="85935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ОЦЕНКА ЭКОНОМИЧЕСКОЙ ПРИВЛЕКАТЕЛЬНОСТИ И ПРАКТИЧЕСКОЙ ПРИМЕНИМОСТИ СТРАТЕГИЧЕСКИХ ИНИЦИАТИВ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90675" y="1091513"/>
            <a:ext cx="2006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FA84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Статистический анализ </a:t>
            </a:r>
            <a:endParaRPr sz="700"/>
          </a:p>
        </p:txBody>
      </p:sp>
      <p:sp>
        <p:nvSpPr>
          <p:cNvPr id="175" name="Google Shape;175;p26"/>
          <p:cNvSpPr txBox="1"/>
          <p:nvPr/>
        </p:nvSpPr>
        <p:spPr>
          <a:xfrm>
            <a:off x="4781602" y="896383"/>
            <a:ext cx="4598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Матрица стратегических инициатив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700"/>
          </a:p>
        </p:txBody>
      </p:sp>
      <p:sp>
        <p:nvSpPr>
          <p:cNvPr id="176" name="Google Shape;176;p26"/>
          <p:cNvSpPr txBox="1"/>
          <p:nvPr/>
        </p:nvSpPr>
        <p:spPr>
          <a:xfrm>
            <a:off x="4739560" y="3634279"/>
            <a:ext cx="417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Вывод  </a:t>
            </a:r>
            <a:endParaRPr sz="700"/>
          </a:p>
        </p:txBody>
      </p:sp>
      <p:sp>
        <p:nvSpPr>
          <p:cNvPr id="177" name="Google Shape;177;p26"/>
          <p:cNvSpPr/>
          <p:nvPr/>
        </p:nvSpPr>
        <p:spPr>
          <a:xfrm rot="5400000">
            <a:off x="4495131" y="3624459"/>
            <a:ext cx="241669" cy="247186"/>
          </a:xfrm>
          <a:prstGeom prst="flowChartExtra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4924800" y="4050375"/>
            <a:ext cx="3806100" cy="965400"/>
          </a:xfrm>
          <a:prstGeom prst="roundRect">
            <a:avLst>
              <a:gd fmla="val 16667" name="adj"/>
            </a:avLst>
          </a:prstGeom>
          <a:solidFill>
            <a:srgbClr val="D8D8D8">
              <a:alpha val="15686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САМАЯ ПРИВЛЕКАТЕЛЬНАЯ СТРАТЕГИЧЕСКАЯ ИНИЦИАТИВА ПО КРИТЕРИЯМ РЕСУРСОЕМКОСТИ И ОКУПАЕМОСТИ - СТРАТЕГИЧЕСКАЯ ИНИЦИАТИВА</a:t>
            </a: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№1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600" y="1261225"/>
            <a:ext cx="3484325" cy="2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75" y="896375"/>
            <a:ext cx="4187575" cy="31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90685" y="4243569"/>
            <a:ext cx="229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KASUAL</a:t>
            </a:r>
            <a:endParaRPr b="0" i="0" sz="40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/>
        </p:nvSpPr>
        <p:spPr>
          <a:xfrm>
            <a:off x="450312" y="196075"/>
            <a:ext cx="8175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775" lIns="41575" spcFirstLastPara="1" rIns="41575" wrap="square" tIns="207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ОЦЕНКА ЭКОНОМИЧЕСКОЙ ПРИВЛЕКАТЕЛЬНОСТИ СТРАТЕГИЧЕСКОЙ ИНИЦИАТИВЫ</a:t>
            </a:r>
            <a:r>
              <a:rPr b="1" i="0" lang="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"/>
          </a:p>
        </p:txBody>
      </p:sp>
      <p:sp>
        <p:nvSpPr>
          <p:cNvPr id="187" name="Google Shape;187;p27"/>
          <p:cNvSpPr txBox="1"/>
          <p:nvPr/>
        </p:nvSpPr>
        <p:spPr>
          <a:xfrm>
            <a:off x="2638380" y="3499825"/>
            <a:ext cx="5216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Расчет</a:t>
            </a:r>
            <a:r>
              <a:rPr b="1" i="0" lang="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показателей </a:t>
            </a:r>
            <a:r>
              <a:rPr b="1" lang="ru" sz="1200">
                <a:solidFill>
                  <a:schemeClr val="dk1"/>
                </a:solidFill>
              </a:rPr>
              <a:t>на период  реализации СИ</a:t>
            </a:r>
            <a:endParaRPr sz="700"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88" y="2204600"/>
            <a:ext cx="4067425" cy="12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50" y="3730825"/>
            <a:ext cx="8026475" cy="11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430" y="853675"/>
            <a:ext cx="3768388" cy="234135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159500" y="853675"/>
            <a:ext cx="4101600" cy="1205700"/>
          </a:xfrm>
          <a:prstGeom prst="roundRect">
            <a:avLst>
              <a:gd fmla="val 16667" name="adj"/>
            </a:avLst>
          </a:prstGeom>
          <a:solidFill>
            <a:srgbClr val="D8D8D8">
              <a:alpha val="15690"/>
            </a:srgbClr>
          </a:solidFill>
          <a:ln cap="flat" cmpd="sng" w="25400">
            <a:solidFill>
              <a:srgbClr val="1818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ОСНОВНЫЕ ПОКАЗАТЕЛИ: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ru" sz="1200">
                <a:solidFill>
                  <a:schemeClr val="dk1"/>
                </a:solidFill>
              </a:rPr>
              <a:t>ЧИСТАЯ ПРИВЕДЕННАЯ СТОИМОСТЬ ПРОЕКТА (NPV)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СТАВКА ДИСКОНТИРОВАНИЯ (d)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ВНУТРЕННЯ НОРМА РЕНТАБЕЛЬНОСТИ (IRR)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" sz="1200">
                <a:solidFill>
                  <a:schemeClr val="dk1"/>
                </a:solidFill>
              </a:rPr>
              <a:t>СРОК ОКУПАЕМОСТИ (DPP)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0377"/>
            <a:ext cx="9144000" cy="5082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KB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B39E5"/>
      </a:accent1>
      <a:accent2>
        <a:srgbClr val="3D3BFF"/>
      </a:accent2>
      <a:accent3>
        <a:srgbClr val="FCACA9"/>
      </a:accent3>
      <a:accent4>
        <a:srgbClr val="FFCDC2"/>
      </a:accent4>
      <a:accent5>
        <a:srgbClr val="C5BFFF"/>
      </a:accent5>
      <a:accent6>
        <a:srgbClr val="F2F2F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